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embeddedFontLst>
    <p:embeddedFont>
      <p:font typeface="Constantia" panose="02030602050306030303" pitchFamily="18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08409E-0CB4-4800-848A-3D38163D0679}">
  <a:tblStyle styleId="{BF08409E-0CB4-4800-848A-3D38163D067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5964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71780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2783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11568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1319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757768f65170d94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757768f65170d94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107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757768f65170d94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757768f65170d94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d13be4a4613a41c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d13be4a4613a41c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934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5186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0967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38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3" name="Google Shape;2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6010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3535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3" name="Google Shape;2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6564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757768f65170d94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757768f65170d94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1316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5" name="Google Shape;2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0480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3" name="Google Shape;27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15749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347722b440ce6f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4347722b440ce6f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91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4347722b440ce6f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4347722b440ce6f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2704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4347722b440ce6f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4347722b440ce6f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68425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757768f65170d94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757768f65170d94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3133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757768f65170d94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757768f65170d94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6413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757768f65170d94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757768f65170d94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063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14174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4d13be4a4613a41c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4d13be4a4613a41c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705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4347722b440ce6f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4347722b440ce6f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786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8027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757768f65170d9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757768f65170d9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581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757768f65170d9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757768f65170d9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4102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2041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3392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409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g"/><Relationship Id="rId5" Type="http://schemas.openxmlformats.org/officeDocument/2006/relationships/image" Target="../media/image81.jpg"/><Relationship Id="rId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51.jp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7" Type="http://schemas.openxmlformats.org/officeDocument/2006/relationships/image" Target="../media/image10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0700" y="1051200"/>
            <a:ext cx="3603299" cy="475562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578382" y="1864811"/>
            <a:ext cx="6109800" cy="31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Портфолио </a:t>
            </a:r>
            <a:endParaRPr sz="3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воспитателя </a:t>
            </a:r>
            <a:endParaRPr sz="3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МКДОУ</a:t>
            </a:r>
            <a:endParaRPr sz="3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“Хивский детский сад                     .       “Ромашка”</a:t>
            </a:r>
            <a:endParaRPr sz="3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Ремихановой П.Ш</a:t>
            </a:r>
            <a:endParaRPr sz="3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375" y="702700"/>
            <a:ext cx="4223150" cy="116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326" y="714475"/>
            <a:ext cx="2260975" cy="300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320766">
            <a:off x="2334945" y="2262598"/>
            <a:ext cx="3097525" cy="233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2125" y="714475"/>
            <a:ext cx="3384150" cy="520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>
            <a:spLocks noGrp="1"/>
          </p:cNvSpPr>
          <p:nvPr>
            <p:ph type="title"/>
          </p:nvPr>
        </p:nvSpPr>
        <p:spPr>
          <a:xfrm>
            <a:off x="0" y="111125"/>
            <a:ext cx="9144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600"/>
              <a:buFont typeface="Constantia"/>
              <a:buChar char="●"/>
            </a:pPr>
            <a:r>
              <a:rPr lang="en-US" sz="3600" b="1" i="1" u="none">
                <a:solidFill>
                  <a:srgbClr val="CC0000"/>
                </a:solidFill>
                <a:latin typeface="Constantia"/>
                <a:ea typeface="Constantia"/>
                <a:cs typeface="Constantia"/>
                <a:sym typeface="Constantia"/>
              </a:rPr>
              <a:t>Трансляция педагогического опыта</a:t>
            </a:r>
            <a:endParaRPr sz="3600" b="1">
              <a:solidFill>
                <a:srgbClr val="CC0000"/>
              </a:solidFill>
            </a:endParaRPr>
          </a:p>
        </p:txBody>
      </p:sp>
      <p:pic>
        <p:nvPicPr>
          <p:cNvPr id="167" name="Google Shape;16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200" y="874550"/>
            <a:ext cx="1556326" cy="166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8818" y="874550"/>
            <a:ext cx="1345274" cy="166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399981">
            <a:off x="3878371" y="927889"/>
            <a:ext cx="1720384" cy="155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200" y="2791275"/>
            <a:ext cx="2155600" cy="133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3025" y="797349"/>
            <a:ext cx="1556326" cy="172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93900" y="2791275"/>
            <a:ext cx="2155600" cy="133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13388" y="2791275"/>
            <a:ext cx="2155600" cy="133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1800" y="4270675"/>
            <a:ext cx="1912582" cy="172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4922649" y="4418200"/>
            <a:ext cx="1742051" cy="161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399993">
            <a:off x="6859949" y="4361452"/>
            <a:ext cx="1625251" cy="1639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/>
          <p:nvPr/>
        </p:nvSpPr>
        <p:spPr>
          <a:xfrm>
            <a:off x="0" y="707195"/>
            <a:ext cx="9144000" cy="11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Публикаци в интернет ресурсах,</a:t>
            </a:r>
            <a:endParaRPr sz="3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реализация профессионального опыта</a:t>
            </a:r>
            <a:endParaRPr sz="3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2" name="Google Shape;18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96512" y="2070911"/>
            <a:ext cx="2567226" cy="226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835925" y="2009650"/>
            <a:ext cx="2547574" cy="235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280151" y="2128626"/>
            <a:ext cx="2602874" cy="21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3674188" y="4581314"/>
            <a:ext cx="1848998" cy="226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836" y="3122907"/>
            <a:ext cx="5008525" cy="35827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 txBox="1"/>
          <p:nvPr/>
        </p:nvSpPr>
        <p:spPr>
          <a:xfrm>
            <a:off x="275703" y="1"/>
            <a:ext cx="91440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8895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4100"/>
              <a:buFont typeface="Times New Roman"/>
              <a:buChar char="●"/>
            </a:pPr>
            <a:r>
              <a:rPr lang="en-US" sz="4100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Моя методическа копилка</a:t>
            </a:r>
            <a:endParaRPr sz="4100" b="1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2" name="Google Shape;19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5824" y="675300"/>
            <a:ext cx="3445075" cy="23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28025"/>
            <a:ext cx="4980274" cy="28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700" y="1298750"/>
            <a:ext cx="7393501" cy="4260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 txBox="1"/>
          <p:nvPr/>
        </p:nvSpPr>
        <p:spPr>
          <a:xfrm>
            <a:off x="0" y="298683"/>
            <a:ext cx="91440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Мастер-класс, умелые ручки </a:t>
            </a:r>
            <a:endParaRPr sz="48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3175"/>
            <a:ext cx="5032249" cy="512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56693">
            <a:off x="4703278" y="476503"/>
            <a:ext cx="3756545" cy="391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167086">
            <a:off x="5023075" y="3188300"/>
            <a:ext cx="3116948" cy="3243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/>
          <p:nvPr/>
        </p:nvSpPr>
        <p:spPr>
          <a:xfrm rot="-564" flipH="1">
            <a:off x="0" y="555857"/>
            <a:ext cx="91440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Образовательная деятельность </a:t>
            </a:r>
            <a:endParaRPr sz="4400" b="1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2" name="Google Shape;21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576" y="1599300"/>
            <a:ext cx="3539450" cy="29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2250" y="1308100"/>
            <a:ext cx="3958475" cy="256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1275" y="3950325"/>
            <a:ext cx="3539449" cy="256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825" y="188241"/>
            <a:ext cx="3615174" cy="277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">
            <a:off x="4234825" y="188251"/>
            <a:ext cx="3405901" cy="2776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2653" y="3429000"/>
            <a:ext cx="3270075" cy="27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9425" y="3291450"/>
            <a:ext cx="3077151" cy="277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684" y="848395"/>
            <a:ext cx="4088324" cy="408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848400"/>
            <a:ext cx="3846725" cy="283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 txBox="1"/>
          <p:nvPr/>
        </p:nvSpPr>
        <p:spPr>
          <a:xfrm>
            <a:off x="735208" y="0"/>
            <a:ext cx="6907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Совместная деятельность </a:t>
            </a:r>
            <a:endParaRPr sz="4300" b="1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0" name="Google Shape;23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8150" y="3735575"/>
            <a:ext cx="3430900" cy="283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>
            <a:spLocks noGrp="1"/>
          </p:cNvSpPr>
          <p:nvPr>
            <p:ph type="title"/>
          </p:nvPr>
        </p:nvSpPr>
        <p:spPr>
          <a:xfrm rot="-4031" flipH="1">
            <a:off x="-56" y="633549"/>
            <a:ext cx="8697906" cy="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stantia"/>
              <a:buNone/>
            </a:pPr>
            <a:r>
              <a:rPr lang="en-US" sz="4900" b="1" i="1" u="none">
                <a:solidFill>
                  <a:srgbClr val="990000"/>
                </a:solidFill>
                <a:latin typeface="Constantia"/>
                <a:ea typeface="Constantia"/>
                <a:cs typeface="Constantia"/>
                <a:sym typeface="Constantia"/>
              </a:rPr>
              <a:t>Воспитательная работа</a:t>
            </a:r>
            <a:endParaRPr sz="4900" b="1">
              <a:solidFill>
                <a:srgbClr val="990000"/>
              </a:solidFill>
            </a:endParaRPr>
          </a:p>
        </p:txBody>
      </p:sp>
      <p:sp>
        <p:nvSpPr>
          <p:cNvPr id="236" name="Google Shape;236;p31"/>
          <p:cNvSpPr txBox="1"/>
          <p:nvPr/>
        </p:nvSpPr>
        <p:spPr>
          <a:xfrm>
            <a:off x="-12" y="-46843"/>
            <a:ext cx="9144000" cy="6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Мастерская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7" name="Google Shape;23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00" y="1308600"/>
            <a:ext cx="3277525" cy="34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4524" y="1017745"/>
            <a:ext cx="4402149" cy="323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6475" y="3416450"/>
            <a:ext cx="3277525" cy="323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6028" y="4050850"/>
            <a:ext cx="2511950" cy="259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/>
        </p:nvSpPr>
        <p:spPr>
          <a:xfrm>
            <a:off x="0" y="-237399"/>
            <a:ext cx="9755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Содержание</a:t>
            </a:r>
            <a:endParaRPr sz="50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689250" y="883500"/>
            <a:ext cx="8760300" cy="50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3200" b="1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Моя визитная карточка </a:t>
            </a:r>
            <a:endParaRPr sz="3200" b="1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Общие сведения </a:t>
            </a:r>
            <a:endParaRPr sz="3200" b="1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Мой образовательный маршрут (курсы     пов .квалификации )</a:t>
            </a:r>
            <a:endParaRPr sz="3200" b="1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4Мои достижения</a:t>
            </a:r>
            <a:endParaRPr sz="3200" b="1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Работа с детьми</a:t>
            </a:r>
            <a:endParaRPr sz="3200" b="1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6 Образовательная деятельность </a:t>
            </a:r>
            <a:endParaRPr sz="3200" b="1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            7. Работа        с коллективом </a:t>
            </a:r>
            <a:endParaRPr sz="3200" b="1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8.Методическая мастерская </a:t>
            </a:r>
            <a:endParaRPr sz="3200" b="1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9.    Фотоархив </a:t>
            </a:r>
            <a:endParaRPr sz="3200" b="1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2"/>
          <p:cNvSpPr txBox="1">
            <a:spLocks noGrp="1"/>
          </p:cNvSpPr>
          <p:nvPr>
            <p:ph type="title"/>
          </p:nvPr>
        </p:nvSpPr>
        <p:spPr>
          <a:xfrm>
            <a:off x="539750" y="0"/>
            <a:ext cx="8158200" cy="6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stantia"/>
              <a:buNone/>
            </a:pPr>
            <a:r>
              <a:rPr lang="en-US" sz="6600" b="1" i="1" u="none">
                <a:solidFill>
                  <a:srgbClr val="990000"/>
                </a:solidFill>
                <a:latin typeface="Constantia"/>
                <a:ea typeface="Constantia"/>
                <a:cs typeface="Constantia"/>
                <a:sym typeface="Constantia"/>
              </a:rPr>
              <a:t>Фотогалерея</a:t>
            </a:r>
            <a:endParaRPr sz="6600">
              <a:solidFill>
                <a:srgbClr val="990000"/>
              </a:solidFill>
            </a:endParaRPr>
          </a:p>
        </p:txBody>
      </p:sp>
      <p:sp>
        <p:nvSpPr>
          <p:cNvPr id="246" name="Google Shape;246;p32"/>
          <p:cNvSpPr txBox="1">
            <a:spLocks noGrp="1"/>
          </p:cNvSpPr>
          <p:nvPr>
            <p:ph type="body" idx="1"/>
          </p:nvPr>
        </p:nvSpPr>
        <p:spPr>
          <a:xfrm>
            <a:off x="539750" y="836612"/>
            <a:ext cx="7993200" cy="48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3540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endParaRPr/>
          </a:p>
        </p:txBody>
      </p:sp>
      <p:pic>
        <p:nvPicPr>
          <p:cNvPr id="247" name="Google Shape;2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3300"/>
            <a:ext cx="3292426" cy="279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1713" y="3244602"/>
            <a:ext cx="3538624" cy="299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2945" y="802338"/>
            <a:ext cx="3292424" cy="22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219" y="3244600"/>
            <a:ext cx="2601976" cy="2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05383" y="3582703"/>
            <a:ext cx="3538625" cy="299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05375" y="710150"/>
            <a:ext cx="3538625" cy="279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025" y="2954372"/>
            <a:ext cx="3149100" cy="30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2300" y="152400"/>
            <a:ext cx="2329025" cy="2573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100" y="152400"/>
            <a:ext cx="2534900" cy="213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3"/>
          <p:cNvSpPr txBox="1"/>
          <p:nvPr/>
        </p:nvSpPr>
        <p:spPr>
          <a:xfrm>
            <a:off x="2044761" y="2289825"/>
            <a:ext cx="9671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500"/>
              <a:buFont typeface="Times New Roman"/>
              <a:buChar char="●"/>
            </a:pPr>
            <a:r>
              <a:rPr lang="en-US" sz="3500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Инструктаж на каждый день</a:t>
            </a:r>
            <a:endParaRPr sz="3500" b="1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1" name="Google Shape;26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0475" y="3165525"/>
            <a:ext cx="3998399" cy="338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19850" y="152400"/>
            <a:ext cx="2534901" cy="235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4"/>
          <p:cNvSpPr txBox="1"/>
          <p:nvPr/>
        </p:nvSpPr>
        <p:spPr>
          <a:xfrm>
            <a:off x="0" y="541675"/>
            <a:ext cx="9520500" cy="11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200"/>
              <a:buFont typeface="Times New Roman"/>
              <a:buChar char="●"/>
            </a:pPr>
            <a:r>
              <a:rPr lang="en-US" sz="3200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Активное участие в творческой деятельности образовательной организации </a:t>
            </a:r>
            <a:endParaRPr sz="3200" b="1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8" name="Google Shape;26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" y="1707475"/>
            <a:ext cx="5330074" cy="373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2462" y="1859875"/>
            <a:ext cx="3509138" cy="229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2447" y="4302825"/>
            <a:ext cx="3025901" cy="240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125" y="129957"/>
            <a:ext cx="4345827" cy="327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124" y="3429000"/>
            <a:ext cx="4148317" cy="312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6000" y="152400"/>
            <a:ext cx="4105601" cy="322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6000" y="3532850"/>
            <a:ext cx="4105601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182803"/>
            <a:ext cx="5285482" cy="397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919" y="182790"/>
            <a:ext cx="3215958" cy="242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2035" y="2770397"/>
            <a:ext cx="3215958" cy="2419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6075" y="4159300"/>
            <a:ext cx="3215951" cy="239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" y="204289"/>
            <a:ext cx="4591235" cy="345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4971" y="4319145"/>
            <a:ext cx="3889429" cy="234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4100" y="204300"/>
            <a:ext cx="5180301" cy="388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5601" y="3814475"/>
            <a:ext cx="3276407" cy="289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7629">
            <a:off x="291550" y="408091"/>
            <a:ext cx="3369202" cy="267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7952">
            <a:off x="3625060" y="870751"/>
            <a:ext cx="2741656" cy="28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20279">
            <a:off x="651595" y="3048653"/>
            <a:ext cx="3313486" cy="301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90520">
            <a:off x="5894893" y="78250"/>
            <a:ext cx="2671990" cy="359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54118">
            <a:off x="2795275" y="4202075"/>
            <a:ext cx="3553448" cy="232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491477">
            <a:off x="5682086" y="3738420"/>
            <a:ext cx="3071352" cy="2535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000" y="857700"/>
            <a:ext cx="4162883" cy="319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6563" y="829034"/>
            <a:ext cx="3604374" cy="3250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3874" y="3645875"/>
            <a:ext cx="4449750" cy="30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07350" y="4069250"/>
            <a:ext cx="2764650" cy="18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9"/>
          <p:cNvSpPr txBox="1"/>
          <p:nvPr/>
        </p:nvSpPr>
        <p:spPr>
          <a:xfrm>
            <a:off x="271000" y="0"/>
            <a:ext cx="9144000" cy="9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Развивающая среда в группе</a:t>
            </a:r>
            <a:endParaRPr sz="4700" b="1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768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1600" y="15240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4800" y="2152650"/>
            <a:ext cx="4876800" cy="4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962400"/>
            <a:ext cx="3656595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732" y="2157425"/>
            <a:ext cx="3010475" cy="403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400" y="152400"/>
            <a:ext cx="4648199" cy="349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3400" y="3797600"/>
            <a:ext cx="24860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5575" y="3797606"/>
            <a:ext cx="2486026" cy="1864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86100" y="2157425"/>
            <a:ext cx="28544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1"/>
          <p:cNvSpPr txBox="1"/>
          <p:nvPr/>
        </p:nvSpPr>
        <p:spPr>
          <a:xfrm>
            <a:off x="-158687" y="891042"/>
            <a:ext cx="9144000" cy="6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Char char="●"/>
            </a:pPr>
            <a:r>
              <a:rPr lang="en-US" sz="3200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Уголок для родителей</a:t>
            </a:r>
            <a:endParaRPr sz="3200" b="1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539750" y="-364850"/>
            <a:ext cx="7920000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stantia"/>
              <a:buNone/>
            </a:pPr>
            <a:r>
              <a:rPr lang="en-US" sz="3200" b="1" i="1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Общая информация</a:t>
            </a:r>
            <a:endParaRPr/>
          </a:p>
        </p:txBody>
      </p:sp>
      <p:graphicFrame>
        <p:nvGraphicFramePr>
          <p:cNvPr id="98" name="Google Shape;98;p15"/>
          <p:cNvGraphicFramePr/>
          <p:nvPr>
            <p:extLst>
              <p:ext uri="{D42A27DB-BD31-4B8C-83A1-F6EECF244321}">
                <p14:modId xmlns:p14="http://schemas.microsoft.com/office/powerpoint/2010/main" val="2413377239"/>
              </p:ext>
            </p:extLst>
          </p:nvPr>
        </p:nvGraphicFramePr>
        <p:xfrm>
          <a:off x="611187" y="425500"/>
          <a:ext cx="7921625" cy="5762575"/>
        </p:xfrm>
        <a:graphic>
          <a:graphicData uri="http://schemas.openxmlformats.org/drawingml/2006/table">
            <a:tbl>
              <a:tblPr>
                <a:noFill/>
                <a:tableStyleId>{BF08409E-0CB4-4800-848A-3D38163D0679}</a:tableStyleId>
              </a:tblPr>
              <a:tblGrid>
                <a:gridCol w="2606675"/>
                <a:gridCol w="5314950"/>
              </a:tblGrid>
              <a:tr h="546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Times New Roman"/>
                        <a:buNone/>
                      </a:pPr>
                      <a:r>
                        <a:rPr lang="en-US" sz="1700" b="0" i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700" b="0" i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Фамилия</a:t>
                      </a:r>
                      <a:r>
                        <a:rPr lang="en-US" sz="1700" b="0" i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700" b="0" i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имя</a:t>
                      </a:r>
                      <a:r>
                        <a:rPr lang="en-US" sz="1700" b="0" i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700" b="0" i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отчество</a:t>
                      </a:r>
                      <a:endParaRPr sz="1400" u="none" strike="noStrike" cap="none" dirty="0"/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Ремиханова Перизат Шамсудиновна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</a:tr>
              <a:tr h="293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Times New Roman"/>
                        <a:buNone/>
                      </a:pPr>
                      <a:r>
                        <a:rPr lang="en-US" sz="1700" b="0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Дата рождения</a:t>
                      </a:r>
                      <a:endParaRPr sz="1400" u="none" strike="noStrike" cap="none"/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09.09.1976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</a:tr>
              <a:tr h="293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Times New Roman"/>
                        <a:buNone/>
                      </a:pPr>
                      <a:r>
                        <a:rPr lang="en-US" sz="1700" b="0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Место рождения</a:t>
                      </a:r>
                      <a:endParaRPr sz="1400" u="none" strike="noStrike" cap="none"/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Хивский район село Лака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</a:tr>
              <a:tr h="293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Times New Roman"/>
                        <a:buNone/>
                      </a:pPr>
                      <a:r>
                        <a:rPr lang="en-US" sz="1700" b="0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Гражданство</a:t>
                      </a:r>
                      <a:endParaRPr sz="1400" u="none" strike="noStrike" cap="none"/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Российская Федерация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</a:tr>
              <a:tr h="549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Times New Roman"/>
                        <a:buNone/>
                      </a:pPr>
                      <a:r>
                        <a:rPr lang="en-US" sz="1700" b="0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Знание иностранного языка   </a:t>
                      </a:r>
                      <a:endParaRPr sz="1400" u="none" strike="noStrike" cap="none"/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английский язык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</a:tr>
              <a:tr h="657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Times New Roman"/>
                        <a:buNone/>
                      </a:pPr>
                      <a:r>
                        <a:rPr lang="en-US" sz="1700" b="0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Образование – специальность</a:t>
                      </a:r>
                      <a:endParaRPr sz="1400" u="none" strike="noStrike" cap="none"/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u="none" strike="noStrike" cap="none" baseline="0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Среднее   специальное </a:t>
                      </a:r>
                      <a:r>
                        <a:rPr lang="ru-RU" sz="18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образование. Учитель начальных классов.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</a:tr>
              <a:tr h="82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Times New Roman"/>
                        <a:buNone/>
                      </a:pPr>
                      <a:r>
                        <a:rPr lang="en-US" sz="1700" b="0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образовательного учреждения  </a:t>
                      </a:r>
                      <a:endParaRPr sz="1400" u="none" strike="noStrike" cap="none"/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МКДОУ “Хивский детский сад “Ромашка”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</a:tr>
              <a:tr h="546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Times New Roman"/>
                        <a:buNone/>
                      </a:pPr>
                      <a:r>
                        <a:rPr lang="en-US" sz="1700" b="0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Документ об образовании</a:t>
                      </a:r>
                      <a:endParaRPr sz="1400" u="none" strike="noStrike" cap="none"/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Диплом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</a:tr>
              <a:tr h="81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Times New Roman"/>
                        <a:buNone/>
                      </a:pPr>
                      <a:r>
                        <a:rPr lang="en-US" sz="1700" b="0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Квалификация по документу об образовании</a:t>
                      </a:r>
                      <a:endParaRPr sz="1400" u="none" strike="noStrike" cap="none"/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учитель начальных классов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</a:tr>
              <a:tr h="293525"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Times New Roman"/>
                        <a:buNone/>
                      </a:pPr>
                      <a:r>
                        <a:rPr lang="en-US" sz="1700" b="0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Профессия (основная)</a:t>
                      </a:r>
                      <a:endParaRPr sz="1400" u="none" strike="noStrike" cap="none"/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воспитатель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</a:tr>
              <a:tr h="293525"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Times New Roman"/>
                        <a:buNone/>
                      </a:pPr>
                      <a:r>
                        <a:rPr lang="en-US" sz="1700" b="0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Стаж работы</a:t>
                      </a:r>
                      <a:endParaRPr sz="1400" u="none" strike="noStrike" cap="none"/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 лет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</a:tr>
              <a:tr h="347500"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Times New Roman"/>
                        <a:buNone/>
                      </a:pPr>
                      <a:r>
                        <a:rPr lang="en-US" sz="1700" b="0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Состояние в браке</a:t>
                      </a:r>
                      <a:endParaRPr sz="1400" u="none" strike="noStrike" cap="none"/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замужем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600" marR="68600" marT="0" marB="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41568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433" y="245065"/>
            <a:ext cx="5284224" cy="487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9525" y="245075"/>
            <a:ext cx="3573676" cy="425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653000"/>
            <a:ext cx="4260824" cy="32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3"/>
          <p:cNvSpPr txBox="1"/>
          <p:nvPr/>
        </p:nvSpPr>
        <p:spPr>
          <a:xfrm>
            <a:off x="0" y="619725"/>
            <a:ext cx="9144000" cy="6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Спасибо за просмотр </a:t>
            </a:r>
            <a:endParaRPr sz="3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4" name="Google Shape;34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2525" y="891075"/>
            <a:ext cx="3038825" cy="500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911" y="1463413"/>
            <a:ext cx="4619426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3100" y="1175180"/>
            <a:ext cx="4140899" cy="393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3471898" y="4402775"/>
            <a:ext cx="2524500" cy="26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Моё </a:t>
            </a:r>
            <a:endParaRPr sz="3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кредо,</a:t>
            </a:r>
            <a:endParaRPr sz="3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мой девиз </a:t>
            </a:r>
            <a:endParaRPr sz="3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моя миссия</a:t>
            </a:r>
            <a:endParaRPr sz="3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162150" y="6"/>
            <a:ext cx="9144000" cy="6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Char char="●"/>
            </a:pPr>
            <a:r>
              <a:rPr lang="en-US" sz="3200" b="1" i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Только вперед, ни шагу назад!!!!</a:t>
            </a:r>
            <a:endParaRPr sz="3200" b="1" i="1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27700"/>
            <a:ext cx="4850701" cy="372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950" y="772725"/>
            <a:ext cx="3090725" cy="31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772722"/>
            <a:ext cx="3810001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207" y="3678500"/>
            <a:ext cx="3297475" cy="266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/>
        </p:nvSpPr>
        <p:spPr>
          <a:xfrm>
            <a:off x="0" y="2905173"/>
            <a:ext cx="9144000" cy="6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569950" y="97423"/>
            <a:ext cx="9144000" cy="6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Char char="●"/>
            </a:pPr>
            <a:r>
              <a:rPr lang="en-US" sz="3200" b="1" u="sng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Структура воспитательной работы</a:t>
            </a:r>
            <a:endParaRPr sz="3200" b="1" i="1" u="sng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3400" y="3549872"/>
            <a:ext cx="4047200" cy="2922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315" y="1127898"/>
            <a:ext cx="5154799" cy="52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2525" y="4078912"/>
            <a:ext cx="2549750" cy="253955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535325" y="-1"/>
            <a:ext cx="9144000" cy="6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200"/>
              <a:buFont typeface="Times New Roman"/>
              <a:buChar char="●"/>
            </a:pPr>
            <a:r>
              <a:rPr lang="en-US" sz="3200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Должностные обязанности воспитателя </a:t>
            </a:r>
            <a:endParaRPr sz="3200" b="1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9375" y="649350"/>
            <a:ext cx="3574625" cy="35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/>
        </p:nvSpPr>
        <p:spPr>
          <a:xfrm>
            <a:off x="344625" y="290500"/>
            <a:ext cx="75189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4000"/>
              <a:buFont typeface="Times New Roman"/>
              <a:buChar char="●"/>
            </a:pPr>
            <a:r>
              <a:rPr lang="en-US" sz="4000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Мой профессионально     образовательный маршрут</a:t>
            </a:r>
            <a:endParaRPr sz="4000" b="1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10">
            <a:off x="837114" y="1746467"/>
            <a:ext cx="2490949" cy="265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4">
            <a:off x="3558562" y="1540664"/>
            <a:ext cx="2341226" cy="236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967742" y="3655708"/>
            <a:ext cx="2562025" cy="3401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17">
            <a:off x="6013664" y="1878357"/>
            <a:ext cx="2460424" cy="2394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/>
        </p:nvSpPr>
        <p:spPr>
          <a:xfrm>
            <a:off x="0" y="547599"/>
            <a:ext cx="91440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7625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900"/>
              <a:buFont typeface="Times New Roman"/>
              <a:buChar char="●"/>
            </a:pPr>
            <a:r>
              <a:rPr lang="en-US" sz="3900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Курсы повышения квалификации </a:t>
            </a:r>
            <a:endParaRPr sz="3900" b="1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9" name="Google Shape;13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652541">
            <a:off x="901434" y="1212769"/>
            <a:ext cx="2200072" cy="253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163672">
            <a:off x="3251006" y="1562483"/>
            <a:ext cx="2124138" cy="245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959535">
            <a:off x="5520100" y="1366893"/>
            <a:ext cx="2932075" cy="305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04912">
            <a:off x="4307998" y="3680720"/>
            <a:ext cx="2308380" cy="286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829825">
            <a:off x="1028087" y="3146179"/>
            <a:ext cx="1946750" cy="1466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/>
        </p:nvSpPr>
        <p:spPr>
          <a:xfrm rot="136">
            <a:off x="579506" y="154"/>
            <a:ext cx="7594500" cy="13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Достижения и награды в образовательной организации </a:t>
            </a:r>
            <a:endParaRPr sz="3800" b="1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36006">
            <a:off x="376709" y="1622049"/>
            <a:ext cx="2235953" cy="25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244071">
            <a:off x="3198392" y="3757779"/>
            <a:ext cx="2356725" cy="272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0974">
            <a:off x="2077208" y="1597650"/>
            <a:ext cx="2149112" cy="285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55989">
            <a:off x="5881764" y="1692550"/>
            <a:ext cx="2006156" cy="266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639699">
            <a:off x="5641050" y="3992198"/>
            <a:ext cx="3002099" cy="226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41784" y="1566437"/>
            <a:ext cx="2020245" cy="268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214</Words>
  <Application>Microsoft Office PowerPoint</Application>
  <PresentationFormat>Экран (4:3)</PresentationFormat>
  <Paragraphs>66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Times New Roman</vt:lpstr>
      <vt:lpstr>Constantia</vt:lpstr>
      <vt:lpstr>Тема Office</vt:lpstr>
      <vt:lpstr>Презентация PowerPoint</vt:lpstr>
      <vt:lpstr>Презентация PowerPoint</vt:lpstr>
      <vt:lpstr>Общая информация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Трансляция педагогического опыта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Воспитательная работа</vt:lpstr>
      <vt:lpstr>Фотогалерея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uzer</cp:lastModifiedBy>
  <cp:revision>4</cp:revision>
  <dcterms:modified xsi:type="dcterms:W3CDTF">2025-03-20T05:50:01Z</dcterms:modified>
</cp:coreProperties>
</file>